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5"/>
  </p:notes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-148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="" xmlns:p14="http://schemas.microsoft.com/office/powerpoint/2010/main" val="3473901939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7958920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="" xmlns:p14="http://schemas.microsoft.com/office/powerpoint/2010/main" val="10209401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1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1pPr>
            <a:lvl2pPr marL="914400" lvl="1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None/>
              <a:defRPr>
                <a:solidFill>
                  <a:schemeClr val="lt1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>
                <a:solidFill>
                  <a:schemeClr val="lt1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>
                <a:solidFill>
                  <a:schemeClr val="lt1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0" name="Google Shape;20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Font typeface="Calibri"/>
              <a:buNone/>
              <a:defRPr sz="4000" b="1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4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>
                <a:solidFill>
                  <a:schemeClr val="lt1"/>
                </a:solidFill>
              </a:defRPr>
            </a:lvl1pPr>
            <a:lvl2pPr marL="914400" lvl="1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marL="1371600" lvl="2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marL="1828800" lvl="3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4pPr>
            <a:lvl5pPr marL="2286000" lvl="4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5pPr>
            <a:lvl6pPr marL="2743200" lvl="5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6pPr>
            <a:lvl7pPr marL="3200400" lvl="6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7pPr>
            <a:lvl8pPr marL="3657600" lvl="7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8pPr>
            <a:lvl9pPr marL="4114800" lvl="8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06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•"/>
              <a:defRPr sz="2800"/>
            </a:lvl1pPr>
            <a:lvl2pPr marL="914400" lvl="1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–"/>
              <a:defRPr sz="2400"/>
            </a:lvl2pPr>
            <a:lvl3pPr marL="1371600" lvl="2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3pPr>
            <a:lvl4pPr marL="1828800" lvl="3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–"/>
              <a:defRPr sz="1800"/>
            </a:lvl4pPr>
            <a:lvl5pPr marL="2286000" lvl="4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»"/>
              <a:defRPr sz="1800"/>
            </a:lvl5pPr>
            <a:lvl6pPr marL="2743200" lvl="5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6pPr>
            <a:lvl7pPr marL="3200400" lvl="6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7pPr>
            <a:lvl8pPr marL="3657600" lvl="7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8pPr>
            <a:lvl9pPr marL="4114800" lvl="8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6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6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0" name="Google Shape;40;p6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marL="457200" lvl="0" indent="-2286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None/>
              <a:defRPr sz="2400" b="1"/>
            </a:lvl1pPr>
            <a:lvl2pPr marL="914400" lvl="1" indent="-228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None/>
              <a:defRPr sz="2000" b="1"/>
            </a:lvl2pPr>
            <a:lvl3pPr marL="1371600" lvl="2" indent="-2286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 b="1"/>
            </a:lvl3pPr>
            <a:lvl4pPr marL="1828800" lvl="3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4pPr>
            <a:lvl5pPr marL="2286000" lvl="4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5pPr>
            <a:lvl6pPr marL="2743200" lvl="5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6pPr>
            <a:lvl7pPr marL="3200400" lvl="6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7pPr>
            <a:lvl8pPr marL="3657600" lvl="7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8pPr>
            <a:lvl9pPr marL="4114800" lvl="8" indent="-2286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6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1pPr>
            <a:lvl2pPr marL="914400" lvl="1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2pPr>
            <a:lvl3pPr marL="1371600" lvl="2" indent="-342900" algn="l">
              <a:spcBef>
                <a:spcPts val="360"/>
              </a:spcBef>
              <a:spcAft>
                <a:spcPts val="0"/>
              </a:spcAft>
              <a:buClr>
                <a:schemeClr val="lt1"/>
              </a:buClr>
              <a:buSzPts val="1800"/>
              <a:buChar char="•"/>
              <a:defRPr sz="1800"/>
            </a:lvl3pPr>
            <a:lvl4pPr marL="1828800" lvl="3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–"/>
              <a:defRPr sz="1600"/>
            </a:lvl4pPr>
            <a:lvl5pPr marL="2286000" lvl="4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»"/>
              <a:defRPr sz="1600"/>
            </a:lvl5pPr>
            <a:lvl6pPr marL="2743200" lvl="5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6pPr>
            <a:lvl7pPr marL="3200400" lvl="6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7pPr>
            <a:lvl8pPr marL="3657600" lvl="7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8pPr>
            <a:lvl9pPr marL="4114800" lvl="8" indent="-330200" algn="l">
              <a:spcBef>
                <a:spcPts val="320"/>
              </a:spcBef>
              <a:spcAft>
                <a:spcPts val="0"/>
              </a:spcAft>
              <a:buClr>
                <a:schemeClr val="lt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ó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431800" algn="l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Char char="•"/>
              <a:defRPr sz="3200"/>
            </a:lvl1pPr>
            <a:lvl2pPr marL="914400" lvl="1" indent="-406400" algn="l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Char char="–"/>
              <a:defRPr sz="2800"/>
            </a:lvl2pPr>
            <a:lvl3pPr marL="1371600" lvl="2" indent="-381000" algn="l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Char char="•"/>
              <a:defRPr sz="2400"/>
            </a:lvl3pPr>
            <a:lvl4pPr marL="1828800" lvl="3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–"/>
              <a:defRPr sz="2000"/>
            </a:lvl4pPr>
            <a:lvl5pPr marL="2286000" lvl="4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»"/>
              <a:defRPr sz="2000"/>
            </a:lvl5pPr>
            <a:lvl6pPr marL="2743200" lvl="5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6pPr>
            <a:lvl7pPr marL="3200400" lvl="6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7pPr>
            <a:lvl8pPr marL="3657600" lvl="7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8pPr>
            <a:lvl9pPr marL="4114800" lvl="8" indent="-355600" algn="l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/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Calibri"/>
              <a:buNone/>
              <a:defRPr sz="2000" b="1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0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R="0" lvl="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228600" algn="l">
              <a:spcBef>
                <a:spcPts val="280"/>
              </a:spcBef>
              <a:spcAft>
                <a:spcPts val="0"/>
              </a:spcAft>
              <a:buClr>
                <a:schemeClr val="lt1"/>
              </a:buClr>
              <a:buSzPts val="1400"/>
              <a:buNone/>
              <a:defRPr sz="1400"/>
            </a:lvl1pPr>
            <a:lvl2pPr marL="914400" lvl="1" indent="-228600" algn="l">
              <a:spcBef>
                <a:spcPts val="24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/>
            </a:lvl2pPr>
            <a:lvl3pPr marL="1371600" lvl="2" indent="-228600" algn="l">
              <a:spcBef>
                <a:spcPts val="200"/>
              </a:spcBef>
              <a:spcAft>
                <a:spcPts val="0"/>
              </a:spcAft>
              <a:buClr>
                <a:schemeClr val="lt1"/>
              </a:buClr>
              <a:buSzPts val="1000"/>
              <a:buNone/>
              <a:defRPr sz="1000"/>
            </a:lvl3pPr>
            <a:lvl4pPr marL="1828800" lvl="3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4pPr>
            <a:lvl5pPr marL="2286000" lvl="4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5pPr>
            <a:lvl6pPr marL="2743200" lvl="5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6pPr>
            <a:lvl7pPr marL="3200400" lvl="6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7pPr>
            <a:lvl8pPr marL="3657600" lvl="7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8pPr>
            <a:lvl9pPr marL="4114800" lvl="8" indent="-228600" algn="l">
              <a:spcBef>
                <a:spcPts val="180"/>
              </a:spcBef>
              <a:spcAft>
                <a:spcPts val="0"/>
              </a:spcAft>
              <a:buClr>
                <a:schemeClr val="lt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DC7E3"/>
            </a:gs>
            <a:gs pos="40000">
              <a:srgbClr val="B0BEE1"/>
            </a:gs>
            <a:gs pos="100000">
              <a:srgbClr val="001F5F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A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hyperlink" Target="mailto:laboratorioamp@gmail.com" TargetMode="External"/><Relationship Id="rId18" Type="http://schemas.openxmlformats.org/officeDocument/2006/relationships/hyperlink" Target="mailto:paulacerdazolezzi@yahoo.com.ar" TargetMode="External"/><Relationship Id="rId26" Type="http://schemas.openxmlformats.org/officeDocument/2006/relationships/hyperlink" Target="mailto:nataliaalmiron78@yahoo.com.ar" TargetMode="External"/><Relationship Id="rId39" Type="http://schemas.openxmlformats.org/officeDocument/2006/relationships/hyperlink" Target="mailto:mbvalletto71@gmail.com" TargetMode="External"/><Relationship Id="rId21" Type="http://schemas.openxmlformats.org/officeDocument/2006/relationships/hyperlink" Target="mailto:garciaricardo2010@yahoo.com.ar" TargetMode="External"/><Relationship Id="rId34" Type="http://schemas.openxmlformats.org/officeDocument/2006/relationships/hyperlink" Target="mailto:mev432003@gmail.com" TargetMode="External"/><Relationship Id="rId42" Type="http://schemas.openxmlformats.org/officeDocument/2006/relationships/hyperlink" Target="mailto:anrox15@hotmail.com" TargetMode="External"/><Relationship Id="rId47" Type="http://schemas.openxmlformats.org/officeDocument/2006/relationships/hyperlink" Target="mailto:bacteriohrcr@hotmail.com" TargetMode="External"/><Relationship Id="rId50" Type="http://schemas.openxmlformats.org/officeDocument/2006/relationships/hyperlink" Target="mailto:labvides@hotmail.com" TargetMode="External"/><Relationship Id="rId55" Type="http://schemas.openxmlformats.org/officeDocument/2006/relationships/hyperlink" Target="mailto:labbioquimicolr@gmail.com" TargetMode="External"/><Relationship Id="rId63" Type="http://schemas.openxmlformats.org/officeDocument/2006/relationships/hyperlink" Target="mailto:lumartinez68@hotmail.com" TargetMode="External"/><Relationship Id="rId7" Type="http://schemas.openxmlformats.org/officeDocument/2006/relationships/hyperlink" Target="mailto:cristinafuenzalida1@yahoo.com.ar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mailto:laboratorio_pilar@hotmail.com" TargetMode="External"/><Relationship Id="rId29" Type="http://schemas.openxmlformats.org/officeDocument/2006/relationships/hyperlink" Target="mailto:lfernandez@hpsadiv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lilidacunda@hotmail.com" TargetMode="External"/><Relationship Id="rId11" Type="http://schemas.openxmlformats.org/officeDocument/2006/relationships/hyperlink" Target="mailto:labomartini@gmail.com" TargetMode="External"/><Relationship Id="rId24" Type="http://schemas.openxmlformats.org/officeDocument/2006/relationships/hyperlink" Target="mailto:qsconsultores@hotmail.com" TargetMode="External"/><Relationship Id="rId32" Type="http://schemas.openxmlformats.org/officeDocument/2006/relationships/hyperlink" Target="mailto:silviaollerlab@gmail.com" TargetMode="External"/><Relationship Id="rId37" Type="http://schemas.openxmlformats.org/officeDocument/2006/relationships/hyperlink" Target="mailto:yani_seb@hotmail.com" TargetMode="External"/><Relationship Id="rId40" Type="http://schemas.openxmlformats.org/officeDocument/2006/relationships/hyperlink" Target="mailto:alegriselgi@gmail.com" TargetMode="External"/><Relationship Id="rId45" Type="http://schemas.openxmlformats.org/officeDocument/2006/relationships/hyperlink" Target="about:blank" TargetMode="External"/><Relationship Id="rId53" Type="http://schemas.openxmlformats.org/officeDocument/2006/relationships/hyperlink" Target="mailto:carmonacla@gmail.com" TargetMode="External"/><Relationship Id="rId58" Type="http://schemas.openxmlformats.org/officeDocument/2006/relationships/hyperlink" Target="mailto:ibelabs@hotmail.com" TargetMode="External"/><Relationship Id="rId66" Type="http://schemas.openxmlformats.org/officeDocument/2006/relationships/hyperlink" Target="mailto:melmsoria@gmail.com" TargetMode="External"/><Relationship Id="rId5" Type="http://schemas.openxmlformats.org/officeDocument/2006/relationships/hyperlink" Target="mailto:lacefsa@hotmail.com.ar" TargetMode="External"/><Relationship Id="rId15" Type="http://schemas.openxmlformats.org/officeDocument/2006/relationships/hyperlink" Target="mailto:ameliab_morales@yahoo.com.ar" TargetMode="External"/><Relationship Id="rId23" Type="http://schemas.openxmlformats.org/officeDocument/2006/relationships/hyperlink" Target="mailto:bacteriologia@olavarria.gov.ar" TargetMode="External"/><Relationship Id="rId28" Type="http://schemas.openxmlformats.org/officeDocument/2006/relationships/hyperlink" Target="mailto:manuel4146@yahoo.com" TargetMode="External"/><Relationship Id="rId36" Type="http://schemas.openxmlformats.org/officeDocument/2006/relationships/hyperlink" Target="mailto:laboratoriosancristobal@yahoo.com.ar" TargetMode="External"/><Relationship Id="rId49" Type="http://schemas.openxmlformats.org/officeDocument/2006/relationships/hyperlink" Target="mailto:lucianagerb@hotmail.com" TargetMode="External"/><Relationship Id="rId57" Type="http://schemas.openxmlformats.org/officeDocument/2006/relationships/hyperlink" Target="mailto:ceciliamorini@yahoo.com" TargetMode="External"/><Relationship Id="rId61" Type="http://schemas.openxmlformats.org/officeDocument/2006/relationships/hyperlink" Target="mailto:fedeampuero@yahoo.com.ar" TargetMode="External"/><Relationship Id="rId10" Type="http://schemas.openxmlformats.org/officeDocument/2006/relationships/hyperlink" Target="mailto:ccorthey@lebym.com.ar" TargetMode="External"/><Relationship Id="rId19" Type="http://schemas.openxmlformats.org/officeDocument/2006/relationships/hyperlink" Target="mailto:natiross7@gmail.com" TargetMode="External"/><Relationship Id="rId31" Type="http://schemas.openxmlformats.org/officeDocument/2006/relationships/hyperlink" Target="mailto:labgiorello@yahoo.com.ar" TargetMode="External"/><Relationship Id="rId44" Type="http://schemas.openxmlformats.org/officeDocument/2006/relationships/hyperlink" Target="mailto:la.dia.c@speedy.com.ar" TargetMode="External"/><Relationship Id="rId52" Type="http://schemas.openxmlformats.org/officeDocument/2006/relationships/hyperlink" Target="mailto:laboratoriojuanakoslay@yahoo.com" TargetMode="External"/><Relationship Id="rId60" Type="http://schemas.openxmlformats.org/officeDocument/2006/relationships/hyperlink" Target="mailto:micro-scaravelli@mendoza.gov.ar" TargetMode="External"/><Relationship Id="rId65" Type="http://schemas.openxmlformats.org/officeDocument/2006/relationships/hyperlink" Target="mailto:cabreraangevibi@outlook.com.ar" TargetMode="External"/><Relationship Id="rId4" Type="http://schemas.openxmlformats.org/officeDocument/2006/relationships/hyperlink" Target="mailto:patriciaarrieta@laboratoriobarros.com.ar" TargetMode="External"/><Relationship Id="rId9" Type="http://schemas.openxmlformats.org/officeDocument/2006/relationships/hyperlink" Target="mailto:laboratoriobioquimicocentral@gmail.com" TargetMode="External"/><Relationship Id="rId14" Type="http://schemas.openxmlformats.org/officeDocument/2006/relationships/hyperlink" Target="mailto:laboratorioromanonoemi@gmail.com" TargetMode="External"/><Relationship Id="rId22" Type="http://schemas.openxmlformats.org/officeDocument/2006/relationships/hyperlink" Target="mailto:menendez.molina@gmail.com" TargetMode="External"/><Relationship Id="rId27" Type="http://schemas.openxmlformats.org/officeDocument/2006/relationships/hyperlink" Target="mailto:nilyvic@yahoo.com" TargetMode="External"/><Relationship Id="rId30" Type="http://schemas.openxmlformats.org/officeDocument/2006/relationships/hyperlink" Target="mailto:normolina@gmail.com" TargetMode="External"/><Relationship Id="rId35" Type="http://schemas.openxmlformats.org/officeDocument/2006/relationships/hyperlink" Target="mailto:lroldan06@gmail.com" TargetMode="External"/><Relationship Id="rId43" Type="http://schemas.openxmlformats.org/officeDocument/2006/relationships/hyperlink" Target="mailto:cyalab@gmail.com" TargetMode="External"/><Relationship Id="rId48" Type="http://schemas.openxmlformats.org/officeDocument/2006/relationships/hyperlink" Target="mailto:carlaminnhaar@gmail.com" TargetMode="External"/><Relationship Id="rId56" Type="http://schemas.openxmlformats.org/officeDocument/2006/relationships/hyperlink" Target="mailto:carolinag_lopez@yahoo.com.ar" TargetMode="External"/><Relationship Id="rId64" Type="http://schemas.openxmlformats.org/officeDocument/2006/relationships/hyperlink" Target="mailto:monibqca@hotmail.com" TargetMode="External"/><Relationship Id="rId8" Type="http://schemas.openxmlformats.org/officeDocument/2006/relationships/hyperlink" Target="mailto:soletarga@hotmail.com" TargetMode="External"/><Relationship Id="rId51" Type="http://schemas.openxmlformats.org/officeDocument/2006/relationships/hyperlink" Target="mailto:yanidiaz_13@hotmail.com" TargetMode="External"/><Relationship Id="rId3" Type="http://schemas.openxmlformats.org/officeDocument/2006/relationships/image" Target="../media/image6.png"/><Relationship Id="rId12" Type="http://schemas.openxmlformats.org/officeDocument/2006/relationships/hyperlink" Target="mailto:pequimutti@hotmail.com" TargetMode="External"/><Relationship Id="rId17" Type="http://schemas.openxmlformats.org/officeDocument/2006/relationships/hyperlink" Target="mailto:delaplace@biol.unlp.edu.ar" TargetMode="External"/><Relationship Id="rId25" Type="http://schemas.openxmlformats.org/officeDocument/2006/relationships/hyperlink" Target="mailto:nluque@dagostino-bruno.com.ar" TargetMode="External"/><Relationship Id="rId33" Type="http://schemas.openxmlformats.org/officeDocument/2006/relationships/hyperlink" Target="mailto:microbiologia@iaca.com.ar" TargetMode="External"/><Relationship Id="rId38" Type="http://schemas.openxmlformats.org/officeDocument/2006/relationships/hyperlink" Target="mailto:sonialab1@gmail.com" TargetMode="External"/><Relationship Id="rId46" Type="http://schemas.openxmlformats.org/officeDocument/2006/relationships/hyperlink" Target="mailto:skaramarko@hotmail.com.ar" TargetMode="External"/><Relationship Id="rId59" Type="http://schemas.openxmlformats.org/officeDocument/2006/relationships/hyperlink" Target="mailto:juanitapia@yahoo.com" TargetMode="External"/><Relationship Id="rId67" Type="http://schemas.openxmlformats.org/officeDocument/2006/relationships/hyperlink" Target="mailto:miriamliscovsky@gmail.com" TargetMode="External"/><Relationship Id="rId20" Type="http://schemas.openxmlformats.org/officeDocument/2006/relationships/hyperlink" Target="mailto:beatrizperazzi@gmail.com" TargetMode="External"/><Relationship Id="rId41" Type="http://schemas.openxmlformats.org/officeDocument/2006/relationships/hyperlink" Target="mailto:noemi_934@hotmail.com" TargetMode="External"/><Relationship Id="rId54" Type="http://schemas.openxmlformats.org/officeDocument/2006/relationships/hyperlink" Target="mailto:yenicinquegrani@yahoo.com.ar" TargetMode="External"/><Relationship Id="rId62" Type="http://schemas.openxmlformats.org/officeDocument/2006/relationships/hyperlink" Target="mailto:%20Bacteriocarrillo@gmail.com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>
            <a:off x="431540" y="2454608"/>
            <a:ext cx="8280920" cy="20545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None/>
            </a:pPr>
            <a:r>
              <a:rPr lang="es-AR" sz="4400" b="1"/>
              <a:t> </a:t>
            </a:r>
            <a:r>
              <a:rPr lang="es-AR" sz="4000" b="1">
                <a:latin typeface="Arial"/>
                <a:ea typeface="Arial"/>
                <a:cs typeface="Arial"/>
                <a:sym typeface="Arial"/>
              </a:rPr>
              <a:t>Red Argentina de laboratorios</a:t>
            </a:r>
            <a:br>
              <a:rPr lang="es-AR" sz="4000" b="1">
                <a:latin typeface="Arial"/>
                <a:ea typeface="Arial"/>
                <a:cs typeface="Arial"/>
                <a:sym typeface="Arial"/>
              </a:rPr>
            </a:br>
            <a:r>
              <a:rPr lang="es-AR" sz="4000" b="1">
                <a:latin typeface="Arial"/>
                <a:ea typeface="Arial"/>
                <a:cs typeface="Arial"/>
                <a:sym typeface="Arial"/>
              </a:rPr>
              <a:t>De sur a Norte</a:t>
            </a:r>
            <a:br>
              <a:rPr lang="es-AR" sz="4000" b="1">
                <a:latin typeface="Arial"/>
                <a:ea typeface="Arial"/>
                <a:cs typeface="Arial"/>
                <a:sym typeface="Arial"/>
              </a:rPr>
            </a:br>
            <a:r>
              <a:rPr lang="es-AR" sz="4000" b="1">
                <a:latin typeface="Arial"/>
                <a:ea typeface="Arial"/>
                <a:cs typeface="Arial"/>
                <a:sym typeface="Arial"/>
              </a:rPr>
              <a:t>BACOVA-PROSAR </a:t>
            </a:r>
            <a:endParaRPr/>
          </a:p>
        </p:txBody>
      </p:sp>
      <p:sp>
        <p:nvSpPr>
          <p:cNvPr id="85" name="Google Shape;85;p13"/>
          <p:cNvSpPr/>
          <p:nvPr/>
        </p:nvSpPr>
        <p:spPr>
          <a:xfrm>
            <a:off x="173607" y="227598"/>
            <a:ext cx="6568718" cy="1728192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86" name="Google Shape;86;p13" descr="C:\Users\sfosch\Downloads\fba.p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27597"/>
            <a:ext cx="2278843" cy="152784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3" descr="C:\Users\sfosch\Downloads\prosar.png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1639783" y="752521"/>
            <a:ext cx="1728192" cy="936104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3"/>
          <p:cNvSpPr/>
          <p:nvPr/>
        </p:nvSpPr>
        <p:spPr>
          <a:xfrm>
            <a:off x="243841" y="4509121"/>
            <a:ext cx="8720648" cy="20317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600" b="0" i="1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Coordinadores</a:t>
            </a:r>
            <a:r>
              <a:rPr lang="es-AR" sz="1600" b="0" i="0" u="none" strike="noStrike" cap="none" dirty="0">
                <a:solidFill>
                  <a:schemeClr val="bg1"/>
                </a:solidFill>
                <a:sym typeface="Arial"/>
              </a:rPr>
              <a:t>:</a:t>
            </a:r>
            <a:endParaRPr dirty="0">
              <a:solidFill>
                <a:schemeClr val="bg1"/>
              </a:solidFill>
            </a:endParaRPr>
          </a:p>
          <a:p>
            <a:pPr marL="0" marR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AR" sz="1600" b="0" i="1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Dra. Silvia </a:t>
            </a:r>
            <a:r>
              <a:rPr lang="es-AR" sz="1600" b="0" i="1" u="none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Belchior</a:t>
            </a:r>
            <a:endParaRPr sz="1600" b="0" i="1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AR" sz="1600" b="0" i="1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Dra. Sonia E. </a:t>
            </a:r>
            <a:r>
              <a:rPr lang="es-AR" sz="1600" b="0" i="1" u="none" strike="noStrike" cap="none" dirty="0" err="1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Fosch</a:t>
            </a:r>
            <a:endParaRPr sz="1600" b="0" i="1" u="none" strike="noStrike" cap="none" dirty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s-AR" sz="1600" b="0" i="1" u="none" strike="noStrike" cap="none" dirty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Dr. Ing. Cristian Ariel </a:t>
            </a:r>
            <a:r>
              <a:rPr lang="es-AR" sz="1600" b="0" i="1" u="none" strike="noStrike" cap="none" dirty="0" err="1" smtClean="0">
                <a:solidFill>
                  <a:schemeClr val="bg1"/>
                </a:solidFill>
                <a:latin typeface="Arial"/>
                <a:ea typeface="Arial"/>
                <a:cs typeface="Arial"/>
                <a:sym typeface="Arial"/>
              </a:rPr>
              <a:t>Yones</a:t>
            </a:r>
            <a:endParaRPr lang="es-AR" sz="1600" b="0" i="1" u="none" strike="noStrike" cap="none" dirty="0" smtClean="0">
              <a:solidFill>
                <a:schemeClr val="bg1"/>
              </a:solidFill>
              <a:latin typeface="Arial"/>
              <a:ea typeface="Arial"/>
              <a:cs typeface="Arial"/>
              <a:sym typeface="Arial"/>
            </a:endParaRPr>
          </a:p>
          <a:p>
            <a:pPr lvl="0" algn="ctr">
              <a:spcBef>
                <a:spcPts val="600"/>
              </a:spcBef>
            </a:pPr>
            <a:r>
              <a:rPr lang="es-AR" sz="1600" b="1" dirty="0">
                <a:solidFill>
                  <a:schemeClr val="bg1"/>
                </a:solidFill>
              </a:rPr>
              <a:t>Supervisión: Prof. Dra. Beatriz Perazzi</a:t>
            </a:r>
            <a:endParaRPr sz="1600" b="0" i="1" u="none" strike="noStrike" cap="none" dirty="0">
              <a:solidFill>
                <a:schemeClr val="bg1"/>
              </a:solidFill>
              <a:sym typeface="Arial"/>
            </a:endParaRPr>
          </a:p>
        </p:txBody>
      </p:sp>
      <p:pic>
        <p:nvPicPr>
          <p:cNvPr id="8" name="7 Imagen" descr="C:\Users\Alejandra\Desktop\Logo versión final.png"/>
          <p:cNvPicPr/>
          <p:nvPr/>
        </p:nvPicPr>
        <p:blipFill rotWithShape="1">
          <a:blip r:embed="rId5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 t="18621" b="17242"/>
          <a:stretch/>
        </p:blipFill>
        <p:spPr bwMode="auto">
          <a:xfrm>
            <a:off x="6819441" y="330506"/>
            <a:ext cx="1663547" cy="171863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/>
            </a:ext>
          </a:extLst>
        </p:spPr>
      </p:pic>
      <p:pic>
        <p:nvPicPr>
          <p:cNvPr id="9" name="8 Imagen" descr="C:\Users\nsenega\AppData\Local\Temp\marcasinsello.png"/>
          <p:cNvPicPr/>
          <p:nvPr/>
        </p:nvPicPr>
        <p:blipFill>
          <a:blip r:embed="rId6" cstate="print">
            <a:extLst>
              <a:ext uri="{28A0092B-C50C-407E-A947-70E740481C1C}">
                <a14:useLocalDpi xmlns="" xmlns:wpc="http://schemas.microsoft.com/office/word/2010/wordprocessingCanvas" xmlns:mc="http://schemas.openxmlformats.org/markup-compatibility/2006" xmlns:o="urn:schemas-microsoft-com:office:office" xmlns:m="http://schemas.openxmlformats.org/officeDocument/2006/math" xmlns:v="urn:schemas-microsoft-com:vml" xmlns:wp14="http://schemas.microsoft.com/office/word/2010/wordprocessingDrawing" xmlns:wp="http://schemas.openxmlformats.org/drawingml/2006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ne="http://schemas.microsoft.com/office/word/2006/wordml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3492347" y="319489"/>
            <a:ext cx="2864386" cy="72711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88;p13" descr="logo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3382178" y="892366"/>
            <a:ext cx="3338111" cy="11394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0" name="Google Shape;10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661655" y="0"/>
            <a:ext cx="3820689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5"/>
          <p:cNvSpPr/>
          <p:nvPr/>
        </p:nvSpPr>
        <p:spPr>
          <a:xfrm>
            <a:off x="4932040" y="2965301"/>
            <a:ext cx="72008" cy="72008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Google Shape;102;p15"/>
          <p:cNvSpPr/>
          <p:nvPr/>
        </p:nvSpPr>
        <p:spPr>
          <a:xfrm>
            <a:off x="4992816" y="1159386"/>
            <a:ext cx="72008" cy="72008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3" name="Google Shape;103;p15"/>
          <p:cNvSpPr/>
          <p:nvPr/>
        </p:nvSpPr>
        <p:spPr>
          <a:xfrm>
            <a:off x="5024588" y="692696"/>
            <a:ext cx="72008" cy="72008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4" name="Google Shape;104;p15"/>
          <p:cNvSpPr/>
          <p:nvPr/>
        </p:nvSpPr>
        <p:spPr>
          <a:xfrm>
            <a:off x="5148064" y="2116084"/>
            <a:ext cx="72008" cy="72008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5" name="Google Shape;105;p15"/>
          <p:cNvSpPr txBox="1"/>
          <p:nvPr/>
        </p:nvSpPr>
        <p:spPr>
          <a:xfrm>
            <a:off x="5096596" y="476672"/>
            <a:ext cx="1656184" cy="707886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Formosa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Laboratorio Barros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Lab. de Analisis Clinicos Dr Juan Angel Canto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p15"/>
          <p:cNvSpPr/>
          <p:nvPr/>
        </p:nvSpPr>
        <p:spPr>
          <a:xfrm>
            <a:off x="4860032" y="1920965"/>
            <a:ext cx="72008" cy="72008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15"/>
          <p:cNvSpPr/>
          <p:nvPr/>
        </p:nvSpPr>
        <p:spPr>
          <a:xfrm>
            <a:off x="3934215" y="3768134"/>
            <a:ext cx="72008" cy="72008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15"/>
          <p:cNvSpPr/>
          <p:nvPr/>
        </p:nvSpPr>
        <p:spPr>
          <a:xfrm>
            <a:off x="3679892" y="5301208"/>
            <a:ext cx="72008" cy="72008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9" name="Google Shape;109;p15"/>
          <p:cNvSpPr txBox="1"/>
          <p:nvPr/>
        </p:nvSpPr>
        <p:spPr>
          <a:xfrm>
            <a:off x="5064824" y="943362"/>
            <a:ext cx="1656184" cy="861774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Chaco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Laboratorio de la Dra. Mirta Coschiza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0" name="Google Shape;110;p15"/>
          <p:cNvSpPr txBox="1"/>
          <p:nvPr/>
        </p:nvSpPr>
        <p:spPr>
          <a:xfrm>
            <a:off x="4487388" y="1378108"/>
            <a:ext cx="1949888" cy="1631216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Santiago del Estero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Lab. Privado Bioquímica S.E.  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Lab. Privado Genesis Medicina para la mujer 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7"/>
              </a:rPr>
              <a:t>Lab.Hospital Regional Dr.Ramon Carillo»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8"/>
              </a:rPr>
              <a:t>Lab.Ctral del Minist. De Salud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9"/>
              </a:rPr>
              <a:t>Laboratorio Bioquímico Central SRL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1" name="Google Shape;111;p15"/>
          <p:cNvSpPr txBox="1"/>
          <p:nvPr/>
        </p:nvSpPr>
        <p:spPr>
          <a:xfrm>
            <a:off x="5220072" y="2188092"/>
            <a:ext cx="1656184" cy="400110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Entre Ríos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0"/>
              </a:rPr>
              <a:t>LEBYM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p15"/>
          <p:cNvSpPr/>
          <p:nvPr/>
        </p:nvSpPr>
        <p:spPr>
          <a:xfrm>
            <a:off x="4460448" y="1301936"/>
            <a:ext cx="72008" cy="72008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3" name="Google Shape;113;p15"/>
          <p:cNvSpPr txBox="1"/>
          <p:nvPr/>
        </p:nvSpPr>
        <p:spPr>
          <a:xfrm>
            <a:off x="5507399" y="2551368"/>
            <a:ext cx="3169057" cy="4093428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Buenos Aires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1"/>
              </a:rPr>
              <a:t>Laboratorio Martini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2"/>
              </a:rPr>
              <a:t>Hospital Municipal de Balcarce "Dr Fossatti”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3"/>
              </a:rPr>
              <a:t>Laboratorio de Análisis Clínicos AMP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4"/>
              </a:rPr>
              <a:t>Laboratorio Noemí Romano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5"/>
              </a:rPr>
              <a:t>Laboratorio Amelia Morales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6"/>
              </a:rPr>
              <a:t>Laboratorio Chubut SRL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7"/>
              </a:rPr>
              <a:t>Laboratorio de Salud Pública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8"/>
              </a:rPr>
              <a:t>Laboratorio de Bacterio Hospital JF Ramos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19"/>
              </a:rPr>
              <a:t>Laboratorio Central  - CEMA 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0"/>
              </a:rPr>
              <a:t>Laboratorio del Hospital de Clínicas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1"/>
              </a:rPr>
              <a:t>Laboratorio Dr Hector Milani.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2"/>
              </a:rPr>
              <a:t>Laboratorio Bioq.Dres Menendez-Molina SRL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3"/>
              </a:rPr>
              <a:t>Hospital Municipal Hector Cura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4"/>
              </a:rPr>
              <a:t>LACI S.R.L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5"/>
              </a:rPr>
              <a:t>Lab.D¨Agostino Bruno de la Plata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6"/>
              </a:rPr>
              <a:t>Lab. De analisis clinicos de Natalia Almirón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7"/>
              </a:rPr>
              <a:t>Diagnóstico Bioquímico Dra Buszczak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8"/>
              </a:rPr>
              <a:t>Bioq. Manuel Zelaya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29"/>
              </a:rPr>
              <a:t>HOSPITAL PRIVADO SADIV 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0"/>
              </a:rPr>
              <a:t>Laboratorio Molina-Bertadyn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1"/>
              </a:rPr>
              <a:t>Laboratorio Giorello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2"/>
              </a:rPr>
              <a:t>Lab. Dra. Oller Silvia Anahí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3"/>
              </a:rPr>
              <a:t>IACA Laboratorios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4"/>
              </a:rPr>
              <a:t>Vazquez Martha Esther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4" name="Google Shape;114;p15"/>
          <p:cNvSpPr txBox="1"/>
          <p:nvPr/>
        </p:nvSpPr>
        <p:spPr>
          <a:xfrm>
            <a:off x="5096596" y="1524437"/>
            <a:ext cx="1656184" cy="1785104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Santa Fe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5"/>
              </a:rPr>
              <a:t>Lab.de Microbiología Clínica de la Mujer 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6"/>
              </a:rPr>
              <a:t>SAMCO San Cristobal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7"/>
              </a:rPr>
              <a:t>Laboratorio clinica Diez de Septiembre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8"/>
              </a:rPr>
              <a:t>Lab.Dra. Sonia Fosch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9"/>
              </a:rPr>
              <a:t>Laboratorio CEMAFE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0"/>
              </a:rPr>
              <a:t>Laboratório Hospital Protomédico Manuel Rodriguez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15"/>
          <p:cNvSpPr/>
          <p:nvPr/>
        </p:nvSpPr>
        <p:spPr>
          <a:xfrm>
            <a:off x="4139952" y="1175846"/>
            <a:ext cx="72008" cy="72008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15"/>
          <p:cNvSpPr txBox="1"/>
          <p:nvPr/>
        </p:nvSpPr>
        <p:spPr>
          <a:xfrm>
            <a:off x="4006223" y="3840142"/>
            <a:ext cx="1656184" cy="1015663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Rio negro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1"/>
              </a:rPr>
              <a:t>Clinica Central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2"/>
              </a:rPr>
              <a:t>Lab Hospital Area Program. Choele Choel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3"/>
              </a:rPr>
              <a:t>CYALAB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7" name="Google Shape;117;p15"/>
          <p:cNvSpPr/>
          <p:nvPr/>
        </p:nvSpPr>
        <p:spPr>
          <a:xfrm>
            <a:off x="4355976" y="2079532"/>
            <a:ext cx="72008" cy="72008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8" name="Google Shape;118;p15"/>
          <p:cNvSpPr/>
          <p:nvPr/>
        </p:nvSpPr>
        <p:spPr>
          <a:xfrm>
            <a:off x="4042227" y="2551368"/>
            <a:ext cx="72008" cy="72008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9" name="Google Shape;119;p15"/>
          <p:cNvSpPr txBox="1"/>
          <p:nvPr/>
        </p:nvSpPr>
        <p:spPr>
          <a:xfrm>
            <a:off x="3851920" y="4509120"/>
            <a:ext cx="2040996" cy="2092881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Chubut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4"/>
              </a:rPr>
              <a:t>La Dia.C.Lab. De Diagnostico Clínico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5"/>
              </a:rPr>
              <a:t>Biomadryn Laboratorios 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6"/>
              </a:rPr>
              <a:t>Lab de Análisis Clínico de la Sec. de Salud de la Municipalidad de Comodoro Rivadavia 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7"/>
              </a:rPr>
              <a:t>Sector Bact. Lab.Central.Htal. Dr.Sanguinetti»Com.Rivadavia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8"/>
              </a:rPr>
              <a:t>Laboratório Rural de Rio Senguer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0" name="Google Shape;120;p15"/>
          <p:cNvSpPr txBox="1"/>
          <p:nvPr/>
        </p:nvSpPr>
        <p:spPr>
          <a:xfrm>
            <a:off x="3779912" y="5385410"/>
            <a:ext cx="1656184" cy="861774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Santa Cruz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9"/>
              </a:rPr>
              <a:t>Laboratorio Pasteur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0"/>
              </a:rPr>
              <a:t>Laboratorio de análisis Bioquímicos Vides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1"/>
              </a:rPr>
              <a:t>Hospilab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15"/>
          <p:cNvSpPr txBox="1"/>
          <p:nvPr/>
        </p:nvSpPr>
        <p:spPr>
          <a:xfrm>
            <a:off x="2386043" y="2305147"/>
            <a:ext cx="1656184" cy="1015663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San Luis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2"/>
              </a:rPr>
              <a:t>Hospital Juan Vivas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3"/>
              </a:rPr>
              <a:t>Fenix Salud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4"/>
              </a:rPr>
              <a:t>Lab Hospital Suarez Rocha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15"/>
          <p:cNvSpPr txBox="1"/>
          <p:nvPr/>
        </p:nvSpPr>
        <p:spPr>
          <a:xfrm>
            <a:off x="2015716" y="1296129"/>
            <a:ext cx="1656184" cy="707886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La Rioja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5"/>
              </a:rPr>
              <a:t>QuiLab - Laboratorio Bioquímico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15"/>
          <p:cNvSpPr txBox="1"/>
          <p:nvPr/>
        </p:nvSpPr>
        <p:spPr>
          <a:xfrm>
            <a:off x="2483768" y="943363"/>
            <a:ext cx="1656184" cy="1015663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Tucumán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6"/>
              </a:rPr>
              <a:t>Lab. de Microbiología del Inst. de Maternidad y Ginecología “Ntra. Sra. De las Mercedes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15"/>
          <p:cNvSpPr/>
          <p:nvPr/>
        </p:nvSpPr>
        <p:spPr>
          <a:xfrm>
            <a:off x="4006223" y="396354"/>
            <a:ext cx="72008" cy="72008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5" name="Google Shape;125;p15"/>
          <p:cNvSpPr txBox="1"/>
          <p:nvPr/>
        </p:nvSpPr>
        <p:spPr>
          <a:xfrm>
            <a:off x="2699792" y="1844824"/>
            <a:ext cx="1656184" cy="661720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Córdoba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</a:pPr>
            <a:r>
              <a:rPr lang="es-AR" sz="9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7"/>
              </a:rPr>
              <a:t>Laboratorio de Análisis Clínicos Dra Morini Cecilia</a:t>
            </a:r>
            <a:endParaRPr sz="900" b="1" i="0" u="none" strike="noStrike" cap="non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Arial"/>
              <a:buChar char="•"/>
            </a:pPr>
            <a:r>
              <a:rPr lang="es-AR" sz="900" b="0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8"/>
              </a:rPr>
              <a:t>IBE Instituto Bioquímico</a:t>
            </a:r>
            <a:endParaRPr sz="900" b="1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6" name="Google Shape;126;p15"/>
          <p:cNvSpPr txBox="1"/>
          <p:nvPr/>
        </p:nvSpPr>
        <p:spPr>
          <a:xfrm>
            <a:off x="2350039" y="149474"/>
            <a:ext cx="1656184" cy="707886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Jujuy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9"/>
              </a:rPr>
              <a:t>Laboratorio Bqco Juana Tapia Lamas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7" name="Google Shape;127;p15"/>
          <p:cNvSpPr/>
          <p:nvPr/>
        </p:nvSpPr>
        <p:spPr>
          <a:xfrm>
            <a:off x="3671900" y="1584161"/>
            <a:ext cx="72008" cy="72008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8" name="Google Shape;128;p15"/>
          <p:cNvSpPr txBox="1"/>
          <p:nvPr/>
        </p:nvSpPr>
        <p:spPr>
          <a:xfrm>
            <a:off x="1115616" y="2551368"/>
            <a:ext cx="2196244" cy="1785104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Mendoza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0"/>
              </a:rPr>
              <a:t>Servicio de Microbiologia - Hospital Antonio J Scaravelli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1"/>
              </a:rPr>
              <a:t>laboratorio Microbiología Hospital Italiano de Mza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1"/>
              </a:rPr>
              <a:t>laboratorio Microbiología Clínica de Cuyo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2"/>
              </a:rPr>
              <a:t>Laboratorio Hospital Carrillo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3"/>
              </a:rPr>
              <a:t>Hospital Luis Lugo Maggiore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07950" algn="l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000"/>
              <a:buFont typeface="Arial"/>
              <a:buNone/>
            </a:pP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9" name="Google Shape;129;p15"/>
          <p:cNvSpPr txBox="1"/>
          <p:nvPr/>
        </p:nvSpPr>
        <p:spPr>
          <a:xfrm>
            <a:off x="1764634" y="3160419"/>
            <a:ext cx="1656184" cy="1169551"/>
          </a:xfrm>
          <a:prstGeom prst="rect">
            <a:avLst/>
          </a:prstGeom>
          <a:gradFill>
            <a:gsLst>
              <a:gs pos="0">
                <a:srgbClr val="9FC3FF"/>
              </a:gs>
              <a:gs pos="35000">
                <a:srgbClr val="BDD5FF"/>
              </a:gs>
              <a:gs pos="100000">
                <a:srgbClr val="E4EEFF"/>
              </a:gs>
            </a:gsLst>
            <a:lin ang="16200000" scaled="0"/>
          </a:gradFill>
          <a:ln w="9525" cap="flat" cmpd="sng">
            <a:solidFill>
              <a:srgbClr val="4A7DBA"/>
            </a:solidFill>
            <a:prstDash val="solid"/>
            <a:round/>
            <a:headEnd type="none" w="sm" len="sm"/>
            <a:tailEnd type="none" w="sm" len="sm"/>
          </a:ln>
          <a:effectLst>
            <a:outerShdw blurRad="40000" dist="20000" dir="5400000" rotWithShape="0">
              <a:srgbClr val="000000">
                <a:alpha val="37647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Neuquén</a:t>
            </a:r>
            <a:endParaRPr/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4"/>
              </a:rPr>
              <a:t>Laboratorio Hospital de Área Dr. Antonio Gorgni</a:t>
            </a:r>
            <a:endParaRPr sz="1000" b="1" i="0" u="sng" strike="noStrike" cap="none">
              <a:solidFill>
                <a:schemeClr val="hlink"/>
              </a:solidFill>
              <a:latin typeface="Calibri"/>
              <a:ea typeface="Calibri"/>
              <a:cs typeface="Calibri"/>
              <a:sym typeface="Calibri"/>
              <a:hlinkClick r:id="rId64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5"/>
              </a:rPr>
              <a:t>Lab. Hospital Plottier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6"/>
              </a:rPr>
              <a:t>LAC Laboratoios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71450" marR="0" lvl="0" indent="-17145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Char char="•"/>
            </a:pPr>
            <a:r>
              <a:rPr lang="es-AR" sz="1000" b="1" i="0" u="sng" strike="noStrike" cap="non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7"/>
              </a:rPr>
              <a:t>HTAL Lab.Dra Maria L. Bolajuzon</a:t>
            </a:r>
            <a:endParaRPr sz="1000" b="1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0" name="Google Shape;130;p15"/>
          <p:cNvSpPr/>
          <p:nvPr/>
        </p:nvSpPr>
        <p:spPr>
          <a:xfrm>
            <a:off x="3615864" y="2815719"/>
            <a:ext cx="72008" cy="72008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15"/>
          <p:cNvSpPr/>
          <p:nvPr/>
        </p:nvSpPr>
        <p:spPr>
          <a:xfrm>
            <a:off x="3458955" y="3406640"/>
            <a:ext cx="72008" cy="72008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15"/>
          <p:cNvSpPr/>
          <p:nvPr/>
        </p:nvSpPr>
        <p:spPr>
          <a:xfrm>
            <a:off x="3779912" y="4437112"/>
            <a:ext cx="72008" cy="72008"/>
          </a:xfrm>
          <a:prstGeom prst="ellipse">
            <a:avLst/>
          </a:prstGeom>
          <a:solidFill>
            <a:schemeClr val="accent1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3" name="Google Shape;133;p15"/>
          <p:cNvSpPr txBox="1"/>
          <p:nvPr/>
        </p:nvSpPr>
        <p:spPr>
          <a:xfrm>
            <a:off x="6300192" y="6525344"/>
            <a:ext cx="2843808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Presione escape para salir…</a:t>
            </a: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4" name="Google Shape;134;p15"/>
          <p:cNvSpPr/>
          <p:nvPr/>
        </p:nvSpPr>
        <p:spPr>
          <a:xfrm>
            <a:off x="297811" y="5495960"/>
            <a:ext cx="2880320" cy="1008112"/>
          </a:xfrm>
          <a:prstGeom prst="roundRect">
            <a:avLst>
              <a:gd name="adj" fmla="val 16667"/>
            </a:avLst>
          </a:prstGeom>
          <a:solidFill>
            <a:srgbClr val="D8D8D8"/>
          </a:solidFill>
          <a:ln w="25400" cap="flat" cmpd="sng">
            <a:solidFill>
              <a:srgbClr val="395E89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800" b="1">
                <a:solidFill>
                  <a:srgbClr val="17365D"/>
                </a:solidFill>
                <a:latin typeface="Arial Rounded"/>
                <a:ea typeface="Arial Rounded"/>
                <a:cs typeface="Arial Rounded"/>
                <a:sym typeface="Arial Rounded"/>
              </a:rPr>
              <a:t>Provincias</a:t>
            </a:r>
            <a:endParaRPr/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AR" sz="2800" b="1">
                <a:solidFill>
                  <a:srgbClr val="17365D"/>
                </a:solidFill>
                <a:latin typeface="Arial Rounded"/>
                <a:ea typeface="Arial Rounded"/>
                <a:cs typeface="Arial Rounded"/>
                <a:sym typeface="Arial Rounded"/>
              </a:rPr>
              <a:t> participantes </a:t>
            </a:r>
            <a:endParaRPr sz="2800" b="1">
              <a:solidFill>
                <a:srgbClr val="17365D"/>
              </a:solidFill>
              <a:latin typeface="Arial Rounded"/>
              <a:ea typeface="Arial Rounded"/>
              <a:cs typeface="Arial Rounded"/>
              <a:sym typeface="Arial Rounded"/>
            </a:endParaRPr>
          </a:p>
        </p:txBody>
      </p:sp>
    </p:spTree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1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1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1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1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1" dur="5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7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1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31817" y="783771"/>
            <a:ext cx="7448006" cy="526324"/>
          </a:xfrm>
        </p:spPr>
        <p:txBody>
          <a:bodyPr/>
          <a:lstStyle/>
          <a:p>
            <a:pPr marL="457200">
              <a:lnSpc>
                <a:spcPct val="150000"/>
              </a:lnSpc>
            </a:pPr>
            <a:r>
              <a:rPr lang="es-AR" sz="2800" b="1" dirty="0">
                <a:latin typeface="Arial" panose="020B0604020202020204" pitchFamily="34" charset="0"/>
                <a:ea typeface="Times New Roman" panose="02020603050405020304" pitchFamily="18" charset="0"/>
              </a:rPr>
              <a:t>Distribución por provincia de laboratorios inscriptos en la Red (N:68) </a:t>
            </a:r>
            <a:r>
              <a:rPr lang="es-AR" dirty="0">
                <a:latin typeface="Times New Roman" panose="02020603050405020304" pitchFamily="18" charset="0"/>
                <a:ea typeface="MS ??"/>
              </a:rPr>
              <a:t/>
            </a:r>
            <a:br>
              <a:rPr lang="es-AR" dirty="0">
                <a:latin typeface="Times New Roman" panose="02020603050405020304" pitchFamily="18" charset="0"/>
                <a:ea typeface="MS ??"/>
              </a:rPr>
            </a:br>
            <a:endParaRPr lang="es-A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497875"/>
            <a:ext cx="6701246" cy="519030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="" xmlns:p14="http://schemas.microsoft.com/office/powerpoint/2010/main" val="23680022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332</Words>
  <Application>Microsoft Office PowerPoint</Application>
  <PresentationFormat>Presentación en pantalla (4:3)</PresentationFormat>
  <Paragraphs>93</Paragraphs>
  <Slides>3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Diapositiva 1</vt:lpstr>
      <vt:lpstr>Diapositiva 2</vt:lpstr>
      <vt:lpstr>Distribución por provincia de laboratorios inscriptos en la Red (N:68)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EQUIPO</dc:creator>
  <cp:lastModifiedBy>PcHugo</cp:lastModifiedBy>
  <cp:revision>6</cp:revision>
  <dcterms:modified xsi:type="dcterms:W3CDTF">2021-05-28T05:50:04Z</dcterms:modified>
</cp:coreProperties>
</file>